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Source Sans 3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2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1F8482-EDE3-4859-B1F9-781F51E4EA3A}" v="5" dt="2025-10-08T05:53:43.2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8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shi Khandekar" userId="0bc8fdb9ecf3e53e" providerId="LiveId" clId="{E7A94E04-EF86-4284-B7C5-9D7D7D267CA2}"/>
    <pc:docChg chg="custSel modSld">
      <pc:chgData name="Rishi Khandekar" userId="0bc8fdb9ecf3e53e" providerId="LiveId" clId="{E7A94E04-EF86-4284-B7C5-9D7D7D267CA2}" dt="2025-10-08T05:55:03.853" v="66" actId="20577"/>
      <pc:docMkLst>
        <pc:docMk/>
      </pc:docMkLst>
      <pc:sldChg chg="addSp delSp modSp mod">
        <pc:chgData name="Rishi Khandekar" userId="0bc8fdb9ecf3e53e" providerId="LiveId" clId="{E7A94E04-EF86-4284-B7C5-9D7D7D267CA2}" dt="2025-10-08T05:55:03.853" v="66" actId="20577"/>
        <pc:sldMkLst>
          <pc:docMk/>
          <pc:sldMk cId="0" sldId="256"/>
        </pc:sldMkLst>
        <pc:spChg chg="mod">
          <ac:chgData name="Rishi Khandekar" userId="0bc8fdb9ecf3e53e" providerId="LiveId" clId="{E7A94E04-EF86-4284-B7C5-9D7D7D267CA2}" dt="2025-10-08T05:55:03.853" v="66" actId="20577"/>
          <ac:spMkLst>
            <pc:docMk/>
            <pc:sldMk cId="0" sldId="256"/>
            <ac:spMk id="5" creationId="{00000000-0000-0000-0000-000000000000}"/>
          </ac:spMkLst>
        </pc:spChg>
        <pc:spChg chg="add mod">
          <ac:chgData name="Rishi Khandekar" userId="0bc8fdb9ecf3e53e" providerId="LiveId" clId="{E7A94E04-EF86-4284-B7C5-9D7D7D267CA2}" dt="2025-10-08T05:51:44.628" v="9" actId="208"/>
          <ac:spMkLst>
            <pc:docMk/>
            <pc:sldMk cId="0" sldId="256"/>
            <ac:spMk id="6" creationId="{4B692DC4-62DB-155F-6EC7-EBD1C57010E0}"/>
          </ac:spMkLst>
        </pc:spChg>
        <pc:spChg chg="add del">
          <ac:chgData name="Rishi Khandekar" userId="0bc8fdb9ecf3e53e" providerId="LiveId" clId="{E7A94E04-EF86-4284-B7C5-9D7D7D267CA2}" dt="2025-10-08T05:51:32.110" v="7" actId="21"/>
          <ac:spMkLst>
            <pc:docMk/>
            <pc:sldMk cId="0" sldId="256"/>
            <ac:spMk id="7" creationId="{7BF73AE3-772A-A477-96AB-C6CE1DE17742}"/>
          </ac:spMkLst>
        </pc:spChg>
      </pc:sldChg>
      <pc:sldChg chg="addSp modSp mod">
        <pc:chgData name="Rishi Khandekar" userId="0bc8fdb9ecf3e53e" providerId="LiveId" clId="{E7A94E04-EF86-4284-B7C5-9D7D7D267CA2}" dt="2025-10-08T05:52:26.321" v="14" actId="1076"/>
        <pc:sldMkLst>
          <pc:docMk/>
          <pc:sldMk cId="0" sldId="257"/>
        </pc:sldMkLst>
        <pc:spChg chg="add mod">
          <ac:chgData name="Rishi Khandekar" userId="0bc8fdb9ecf3e53e" providerId="LiveId" clId="{E7A94E04-EF86-4284-B7C5-9D7D7D267CA2}" dt="2025-10-08T05:52:26.321" v="14" actId="1076"/>
          <ac:spMkLst>
            <pc:docMk/>
            <pc:sldMk cId="0" sldId="257"/>
            <ac:spMk id="21" creationId="{203372EC-309C-5DD4-5638-9C2A35A31043}"/>
          </ac:spMkLst>
        </pc:spChg>
      </pc:sldChg>
      <pc:sldChg chg="addSp modSp mod">
        <pc:chgData name="Rishi Khandekar" userId="0bc8fdb9ecf3e53e" providerId="LiveId" clId="{E7A94E04-EF86-4284-B7C5-9D7D7D267CA2}" dt="2025-10-08T05:52:54.584" v="17" actId="208"/>
        <pc:sldMkLst>
          <pc:docMk/>
          <pc:sldMk cId="0" sldId="260"/>
        </pc:sldMkLst>
        <pc:spChg chg="add mod">
          <ac:chgData name="Rishi Khandekar" userId="0bc8fdb9ecf3e53e" providerId="LiveId" clId="{E7A94E04-EF86-4284-B7C5-9D7D7D267CA2}" dt="2025-10-08T05:52:54.584" v="17" actId="208"/>
          <ac:spMkLst>
            <pc:docMk/>
            <pc:sldMk cId="0" sldId="260"/>
            <ac:spMk id="13" creationId="{83A15DBA-482A-21AD-9930-C84F5CAEDD51}"/>
          </ac:spMkLst>
        </pc:spChg>
      </pc:sldChg>
      <pc:sldChg chg="addSp modSp">
        <pc:chgData name="Rishi Khandekar" userId="0bc8fdb9ecf3e53e" providerId="LiveId" clId="{E7A94E04-EF86-4284-B7C5-9D7D7D267CA2}" dt="2025-10-08T05:53:28.843" v="18"/>
        <pc:sldMkLst>
          <pc:docMk/>
          <pc:sldMk cId="0" sldId="261"/>
        </pc:sldMkLst>
        <pc:spChg chg="add mod">
          <ac:chgData name="Rishi Khandekar" userId="0bc8fdb9ecf3e53e" providerId="LiveId" clId="{E7A94E04-EF86-4284-B7C5-9D7D7D267CA2}" dt="2025-10-08T05:53:28.843" v="18"/>
          <ac:spMkLst>
            <pc:docMk/>
            <pc:sldMk cId="0" sldId="261"/>
            <ac:spMk id="16" creationId="{834410E5-339C-361A-2073-E7BBA47AE9FC}"/>
          </ac:spMkLst>
        </pc:spChg>
      </pc:sldChg>
      <pc:sldChg chg="addSp modSp">
        <pc:chgData name="Rishi Khandekar" userId="0bc8fdb9ecf3e53e" providerId="LiveId" clId="{E7A94E04-EF86-4284-B7C5-9D7D7D267CA2}" dt="2025-10-08T05:53:31.400" v="19"/>
        <pc:sldMkLst>
          <pc:docMk/>
          <pc:sldMk cId="0" sldId="262"/>
        </pc:sldMkLst>
        <pc:spChg chg="add mod">
          <ac:chgData name="Rishi Khandekar" userId="0bc8fdb9ecf3e53e" providerId="LiveId" clId="{E7A94E04-EF86-4284-B7C5-9D7D7D267CA2}" dt="2025-10-08T05:53:31.400" v="19"/>
          <ac:spMkLst>
            <pc:docMk/>
            <pc:sldMk cId="0" sldId="262"/>
            <ac:spMk id="12" creationId="{884471E8-3578-4C87-413E-7D748BD63B49}"/>
          </ac:spMkLst>
        </pc:spChg>
      </pc:sldChg>
      <pc:sldChg chg="addSp modSp">
        <pc:chgData name="Rishi Khandekar" userId="0bc8fdb9ecf3e53e" providerId="LiveId" clId="{E7A94E04-EF86-4284-B7C5-9D7D7D267CA2}" dt="2025-10-08T05:53:40.394" v="20"/>
        <pc:sldMkLst>
          <pc:docMk/>
          <pc:sldMk cId="0" sldId="263"/>
        </pc:sldMkLst>
        <pc:spChg chg="add mod">
          <ac:chgData name="Rishi Khandekar" userId="0bc8fdb9ecf3e53e" providerId="LiveId" clId="{E7A94E04-EF86-4284-B7C5-9D7D7D267CA2}" dt="2025-10-08T05:53:40.394" v="20"/>
          <ac:spMkLst>
            <pc:docMk/>
            <pc:sldMk cId="0" sldId="263"/>
            <ac:spMk id="28" creationId="{212CA1BC-2BFD-4F5C-B8A2-CE47040CF195}"/>
          </ac:spMkLst>
        </pc:spChg>
      </pc:sldChg>
      <pc:sldChg chg="addSp modSp">
        <pc:chgData name="Rishi Khandekar" userId="0bc8fdb9ecf3e53e" providerId="LiveId" clId="{E7A94E04-EF86-4284-B7C5-9D7D7D267CA2}" dt="2025-10-08T05:53:42.338" v="21"/>
        <pc:sldMkLst>
          <pc:docMk/>
          <pc:sldMk cId="0" sldId="264"/>
        </pc:sldMkLst>
        <pc:spChg chg="add mod">
          <ac:chgData name="Rishi Khandekar" userId="0bc8fdb9ecf3e53e" providerId="LiveId" clId="{E7A94E04-EF86-4284-B7C5-9D7D7D267CA2}" dt="2025-10-08T05:53:42.338" v="21"/>
          <ac:spMkLst>
            <pc:docMk/>
            <pc:sldMk cId="0" sldId="264"/>
            <ac:spMk id="31" creationId="{477A04D7-E691-B586-0650-72DC6DDE68E1}"/>
          </ac:spMkLst>
        </pc:spChg>
      </pc:sldChg>
      <pc:sldChg chg="addSp modSp mod">
        <pc:chgData name="Rishi Khandekar" userId="0bc8fdb9ecf3e53e" providerId="LiveId" clId="{E7A94E04-EF86-4284-B7C5-9D7D7D267CA2}" dt="2025-10-08T05:54:52.090" v="65" actId="20577"/>
        <pc:sldMkLst>
          <pc:docMk/>
          <pc:sldMk cId="0" sldId="265"/>
        </pc:sldMkLst>
        <pc:spChg chg="mod">
          <ac:chgData name="Rishi Khandekar" userId="0bc8fdb9ecf3e53e" providerId="LiveId" clId="{E7A94E04-EF86-4284-B7C5-9D7D7D267CA2}" dt="2025-10-08T05:54:52.090" v="65" actId="20577"/>
          <ac:spMkLst>
            <pc:docMk/>
            <pc:sldMk cId="0" sldId="265"/>
            <ac:spMk id="14" creationId="{00000000-0000-0000-0000-000000000000}"/>
          </ac:spMkLst>
        </pc:spChg>
        <pc:spChg chg="add mod">
          <ac:chgData name="Rishi Khandekar" userId="0bc8fdb9ecf3e53e" providerId="LiveId" clId="{E7A94E04-EF86-4284-B7C5-9D7D7D267CA2}" dt="2025-10-08T05:53:43.298" v="22"/>
          <ac:spMkLst>
            <pc:docMk/>
            <pc:sldMk cId="0" sldId="265"/>
            <ac:spMk id="16" creationId="{8AD76797-7820-DECD-B9BF-0F715629DC1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1899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534364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League Winner Prediction Project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4307086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Machine Learning Application for English Premier League Analysis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4954905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Rishi Khandekar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| BSc IT Student, Lords Universal College</a:t>
            </a: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Infosys Springboard 6.0 Internship</a:t>
            </a:r>
            <a:endParaRPr lang="en-US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692DC4-62DB-155F-6EC7-EBD1C57010E0}"/>
              </a:ext>
            </a:extLst>
          </p:cNvPr>
          <p:cNvSpPr/>
          <p:nvPr/>
        </p:nvSpPr>
        <p:spPr>
          <a:xfrm>
            <a:off x="12789568" y="7760368"/>
            <a:ext cx="1756611" cy="370165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16399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Impact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1911310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110615" y="2158127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78.5% Accuracy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110615" y="2656761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High-performance ML models successfully developed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6965" y="1911310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5493782" y="2158127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Critical Insights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93782" y="2656761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Identified key success factors for champions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1911310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9876949" y="2158127"/>
            <a:ext cx="305633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Practical Application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6949" y="2656761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Demonstrated sports analytics value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3798" y="4044944"/>
            <a:ext cx="12902803" cy="38457"/>
          </a:xfrm>
          <a:prstGeom prst="rect">
            <a:avLst/>
          </a:prstGeom>
          <a:solidFill>
            <a:srgbClr val="E2E6E9">
              <a:alpha val="5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863798" y="4453533"/>
            <a:ext cx="4487823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Thank You</a:t>
            </a:r>
            <a:endParaRPr lang="en-US" sz="3500" dirty="0"/>
          </a:p>
        </p:txBody>
      </p:sp>
      <p:sp>
        <p:nvSpPr>
          <p:cNvPr id="14" name="Text 12"/>
          <p:cNvSpPr/>
          <p:nvPr/>
        </p:nvSpPr>
        <p:spPr>
          <a:xfrm>
            <a:off x="863798" y="5384602"/>
            <a:ext cx="11456539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Rishi Khandekar</a:t>
            </a: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BSc IT Student | Lords Universal College</a:t>
            </a:r>
          </a:p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Infosys Springboard 6.0 Intern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863798" y="6772751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Acknowledgments: Infosys Springboard 6.0 Program Team, Mentors, Technical Guides, and Premier League for publicly available data</a:t>
            </a:r>
            <a:endParaRPr lang="en-US" sz="19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D76797-7820-DECD-B9BF-0F715629DC1B}"/>
              </a:ext>
            </a:extLst>
          </p:cNvPr>
          <p:cNvSpPr/>
          <p:nvPr/>
        </p:nvSpPr>
        <p:spPr>
          <a:xfrm>
            <a:off x="12681284" y="7664116"/>
            <a:ext cx="1852863" cy="469231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8200" y="830104"/>
            <a:ext cx="5443418" cy="680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Challenge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38200" y="2109192"/>
            <a:ext cx="3266003" cy="408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Goal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38200" y="2756773"/>
            <a:ext cx="4830961" cy="10779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Predict English Premier League winners using historical team performance data and machine learning algorithms.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8200" y="4050268"/>
            <a:ext cx="4830961" cy="10779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Analyze key performance indicators that contribute to championship success and compare multiple ML algorithms.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6261140" y="2139196"/>
            <a:ext cx="3649504" cy="2375654"/>
          </a:xfrm>
          <a:prstGeom prst="roundRect">
            <a:avLst>
              <a:gd name="adj" fmla="val 1512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5"/>
          <p:cNvSpPr/>
          <p:nvPr/>
        </p:nvSpPr>
        <p:spPr>
          <a:xfrm>
            <a:off x="6500574" y="2378631"/>
            <a:ext cx="718423" cy="718423"/>
          </a:xfrm>
          <a:prstGeom prst="roundRect">
            <a:avLst>
              <a:gd name="adj" fmla="val 1272660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8099" y="2535793"/>
            <a:ext cx="323255" cy="40409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6500574" y="3336488"/>
            <a:ext cx="285773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Classification Model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6500574" y="3916085"/>
            <a:ext cx="3170634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Predict league winners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10150078" y="2139196"/>
            <a:ext cx="3649623" cy="2375654"/>
          </a:xfrm>
          <a:prstGeom prst="roundRect">
            <a:avLst>
              <a:gd name="adj" fmla="val 1512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10389513" y="2378631"/>
            <a:ext cx="718423" cy="718423"/>
          </a:xfrm>
          <a:prstGeom prst="roundRect">
            <a:avLst>
              <a:gd name="adj" fmla="val 1272660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7038" y="2535793"/>
            <a:ext cx="323255" cy="404098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10389513" y="3336488"/>
            <a:ext cx="311027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Performance Analysis</a:t>
            </a:r>
            <a:endParaRPr lang="en-US" sz="2100" dirty="0"/>
          </a:p>
        </p:txBody>
      </p:sp>
      <p:sp>
        <p:nvSpPr>
          <p:cNvPr id="15" name="Text 11"/>
          <p:cNvSpPr/>
          <p:nvPr/>
        </p:nvSpPr>
        <p:spPr>
          <a:xfrm>
            <a:off x="10389513" y="3916085"/>
            <a:ext cx="3170753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Identify success factors</a:t>
            </a:r>
            <a:endParaRPr lang="en-US" sz="1850" dirty="0"/>
          </a:p>
        </p:txBody>
      </p:sp>
      <p:sp>
        <p:nvSpPr>
          <p:cNvPr id="16" name="Shape 12"/>
          <p:cNvSpPr/>
          <p:nvPr/>
        </p:nvSpPr>
        <p:spPr>
          <a:xfrm>
            <a:off x="6261140" y="4754285"/>
            <a:ext cx="7538561" cy="2375654"/>
          </a:xfrm>
          <a:prstGeom prst="roundRect">
            <a:avLst>
              <a:gd name="adj" fmla="val 1512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3"/>
          <p:cNvSpPr/>
          <p:nvPr/>
        </p:nvSpPr>
        <p:spPr>
          <a:xfrm>
            <a:off x="6500574" y="4993719"/>
            <a:ext cx="718423" cy="718423"/>
          </a:xfrm>
          <a:prstGeom prst="roundRect">
            <a:avLst>
              <a:gd name="adj" fmla="val 12726605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8099" y="5150882"/>
            <a:ext cx="323255" cy="404098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6500574" y="5951577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Algorithm Testing</a:t>
            </a:r>
            <a:endParaRPr lang="en-US" sz="2100" dirty="0"/>
          </a:p>
        </p:txBody>
      </p:sp>
      <p:sp>
        <p:nvSpPr>
          <p:cNvPr id="20" name="Text 15"/>
          <p:cNvSpPr/>
          <p:nvPr/>
        </p:nvSpPr>
        <p:spPr>
          <a:xfrm>
            <a:off x="6500574" y="6531173"/>
            <a:ext cx="7059692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Find best model</a:t>
            </a:r>
            <a:endParaRPr lang="en-US" sz="18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03372EC-309C-5DD4-5638-9C2A35A31043}"/>
              </a:ext>
            </a:extLst>
          </p:cNvPr>
          <p:cNvSpPr/>
          <p:nvPr/>
        </p:nvSpPr>
        <p:spPr>
          <a:xfrm>
            <a:off x="12603755" y="7543801"/>
            <a:ext cx="1913021" cy="565484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1172" y="634008"/>
            <a:ext cx="5202436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Dataset Overview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801172" y="1742003"/>
            <a:ext cx="2323148" cy="755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5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646</a:t>
            </a:r>
            <a:endParaRPr lang="en-US" sz="5900" dirty="0"/>
          </a:p>
        </p:txBody>
      </p:sp>
      <p:sp>
        <p:nvSpPr>
          <p:cNvPr id="5" name="Text 2"/>
          <p:cNvSpPr/>
          <p:nvPr/>
        </p:nvSpPr>
        <p:spPr>
          <a:xfrm>
            <a:off x="801172" y="2783324"/>
            <a:ext cx="2323148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Records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01172" y="3245763"/>
            <a:ext cx="2323148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Team performance entries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3410426" y="1742003"/>
            <a:ext cx="2323148" cy="755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5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32</a:t>
            </a:r>
            <a:endParaRPr lang="en-US" sz="5900" dirty="0"/>
          </a:p>
        </p:txBody>
      </p:sp>
      <p:sp>
        <p:nvSpPr>
          <p:cNvPr id="8" name="Text 5"/>
          <p:cNvSpPr/>
          <p:nvPr/>
        </p:nvSpPr>
        <p:spPr>
          <a:xfrm>
            <a:off x="3410426" y="2783324"/>
            <a:ext cx="2323148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Seasons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3410426" y="3245763"/>
            <a:ext cx="2323148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Years of EPL data (1992-2024)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6019681" y="1742003"/>
            <a:ext cx="2323148" cy="755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5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12</a:t>
            </a:r>
            <a:endParaRPr lang="en-US" sz="5900" dirty="0"/>
          </a:p>
        </p:txBody>
      </p:sp>
      <p:sp>
        <p:nvSpPr>
          <p:cNvPr id="11" name="Text 8"/>
          <p:cNvSpPr/>
          <p:nvPr/>
        </p:nvSpPr>
        <p:spPr>
          <a:xfrm>
            <a:off x="6019681" y="2783324"/>
            <a:ext cx="2323148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Features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019681" y="3245763"/>
            <a:ext cx="2323148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Performance variables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801172" y="4275773"/>
            <a:ext cx="4120872" cy="390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Performance Metrics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801172" y="5215176"/>
            <a:ext cx="3491627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Played</a:t>
            </a: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Total matches in season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801172" y="5638562"/>
            <a:ext cx="3491627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Won/Drawn/Lost</a:t>
            </a: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Match outcomes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801172" y="6405324"/>
            <a:ext cx="3491627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Goals For (GF)</a:t>
            </a: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Goals scored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801172" y="6828711"/>
            <a:ext cx="3491627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Goals Against (GA)</a:t>
            </a: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Goals conceded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4858822" y="5215176"/>
            <a:ext cx="3491627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Goal Difference (GD)</a:t>
            </a: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GF minus GA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4858822" y="5981938"/>
            <a:ext cx="3491627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Points</a:t>
            </a: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Total points earned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4858822" y="6405324"/>
            <a:ext cx="3491627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Position</a:t>
            </a: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Final league standing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4858822" y="6828711"/>
            <a:ext cx="3491627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Notes</a:t>
            </a: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: Additional context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755333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Preparation Pipeline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2528054"/>
            <a:ext cx="1234083" cy="173259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4698" y="277487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44698" y="3273504"/>
            <a:ext cx="593550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Missing value analysis, data type conversion, duplicate removal, outlier detection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798" y="4260652"/>
            <a:ext cx="1234083" cy="173259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44698" y="4507468"/>
            <a:ext cx="301787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44698" y="5006102"/>
            <a:ext cx="593550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Created binary 'Winner' target, removed leakage features, retained core metrics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798" y="5993249"/>
            <a:ext cx="1234083" cy="14808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44698" y="624006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Scaling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344698" y="6738699"/>
            <a:ext cx="5935504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Applied StandardScaler for algorithm optimization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53396"/>
            <a:ext cx="5893475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Exploratory Insights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524839"/>
            <a:ext cx="5225415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Correlation Analysis Revealed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1787962" y="4518779"/>
            <a:ext cx="2246590" cy="456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35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95%</a:t>
            </a:r>
            <a:endParaRPr lang="en-US" sz="3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502" y="3377327"/>
            <a:ext cx="2739747" cy="27397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08998" y="642556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Points &amp; Wins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191726" y="4518779"/>
            <a:ext cx="2246590" cy="456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35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89%</a:t>
            </a:r>
            <a:endParaRPr lang="en-US" sz="35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5267" y="3377327"/>
            <a:ext cx="2739747" cy="273974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28786" y="6425565"/>
            <a:ext cx="357282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Goal Difference &amp; Points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595491" y="4518779"/>
            <a:ext cx="2246590" cy="456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35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78%</a:t>
            </a:r>
            <a:endParaRPr lang="en-US" sz="35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49032" y="3377327"/>
            <a:ext cx="2739747" cy="273974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16528" y="642556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Goals For &amp; Points</a:t>
            </a:r>
            <a:endParaRPr lang="en-US" sz="2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A15DBA-482A-21AD-9930-C84F5CAEDD51}"/>
              </a:ext>
            </a:extLst>
          </p:cNvPr>
          <p:cNvSpPr/>
          <p:nvPr/>
        </p:nvSpPr>
        <p:spPr>
          <a:xfrm>
            <a:off x="12681284" y="7664116"/>
            <a:ext cx="1852863" cy="469231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551265"/>
            <a:ext cx="7663101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Machine Learning Arsenal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746177"/>
            <a:ext cx="1736646" cy="173664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3798" y="4791313"/>
            <a:ext cx="2867025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Logistic Regression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63798" y="5289947"/>
            <a:ext cx="29943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Linear baseline model with L2 regularization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6592" y="2746177"/>
            <a:ext cx="1736646" cy="173664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66592" y="479131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Decision Tree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66592" y="5289947"/>
            <a:ext cx="29943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Non-linear, interpretable with pruning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386" y="2746177"/>
            <a:ext cx="1736646" cy="173664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9386" y="479131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Random Forest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69386" y="5289947"/>
            <a:ext cx="29943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Ensemble method with 100 estimators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72180" y="2746177"/>
            <a:ext cx="1736765" cy="173676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72180" y="4791432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XGBoost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72180" y="5290066"/>
            <a:ext cx="2994422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Gradient boosting with regularization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863798" y="6308050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Training Strategy: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80/20 train-test split, 5-fold cross-validation, GridSearchCV hyperparameter tuning</a:t>
            </a:r>
            <a:endParaRPr lang="en-US" sz="19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4410E5-339C-361A-2073-E7BBA47AE9FC}"/>
              </a:ext>
            </a:extLst>
          </p:cNvPr>
          <p:cNvSpPr/>
          <p:nvPr/>
        </p:nvSpPr>
        <p:spPr>
          <a:xfrm>
            <a:off x="12681284" y="7664116"/>
            <a:ext cx="1852863" cy="469231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3166" y="442436"/>
            <a:ext cx="4005620" cy="457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Performance Results</a:t>
            </a:r>
            <a:endParaRPr lang="en-US" sz="2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66" y="1221343"/>
            <a:ext cx="13504069" cy="707945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560207" y="8300799"/>
            <a:ext cx="160853" cy="160853"/>
          </a:xfrm>
          <a:prstGeom prst="roundRect">
            <a:avLst>
              <a:gd name="adj" fmla="val 11369"/>
            </a:avLst>
          </a:prstGeom>
          <a:solidFill>
            <a:srgbClr val="63636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3782020" y="8300799"/>
            <a:ext cx="1180862" cy="160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Training Accuracy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6646545" y="8300799"/>
            <a:ext cx="160853" cy="160853"/>
          </a:xfrm>
          <a:prstGeom prst="roundRect">
            <a:avLst>
              <a:gd name="adj" fmla="val 11369"/>
            </a:avLst>
          </a:prstGeom>
          <a:solidFill>
            <a:srgbClr val="93939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6868358" y="8300799"/>
            <a:ext cx="1115378" cy="160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Testing Accuracy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9667399" y="8300799"/>
            <a:ext cx="160853" cy="160853"/>
          </a:xfrm>
          <a:prstGeom prst="roundRect">
            <a:avLst>
              <a:gd name="adj" fmla="val 11369"/>
            </a:avLst>
          </a:prstGeom>
          <a:solidFill>
            <a:srgbClr val="C3C3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9889212" y="8300799"/>
            <a:ext cx="1026914" cy="160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Cross-Val Score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804505" y="9145548"/>
            <a:ext cx="13262729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XGBoost and Random Forest achieved 98.5% testing accuracy</a:t>
            </a:r>
            <a:r>
              <a:rPr lang="en-US" sz="12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with most consistent cross-validation performance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563166" y="8964573"/>
            <a:ext cx="22860" cy="603171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4471E8-3578-4C87-413E-7D748BD63B49}"/>
              </a:ext>
            </a:extLst>
          </p:cNvPr>
          <p:cNvSpPr/>
          <p:nvPr/>
        </p:nvSpPr>
        <p:spPr>
          <a:xfrm>
            <a:off x="12681284" y="7664116"/>
            <a:ext cx="1852863" cy="469231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6870" y="531852"/>
            <a:ext cx="8543568" cy="549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Drives Championship Success?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3332202" y="1468160"/>
            <a:ext cx="1327666" cy="1067514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006" y="1831896"/>
            <a:ext cx="271939" cy="33992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853226" y="1661517"/>
            <a:ext cx="132707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Played (4%)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4853226" y="2052161"/>
            <a:ext cx="1327071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Minimal impact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4756547" y="2526149"/>
            <a:ext cx="9100304" cy="11430"/>
          </a:xfrm>
          <a:prstGeom prst="roundRect">
            <a:avLst>
              <a:gd name="adj" fmla="val 253835"/>
            </a:avLst>
          </a:prstGeom>
          <a:solidFill>
            <a:srgbClr val="494A4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2668310" y="2632353"/>
            <a:ext cx="2655332" cy="1067514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0006" y="2996089"/>
            <a:ext cx="271939" cy="33992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516999" y="2825710"/>
            <a:ext cx="1734622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Goals For (8%)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5516999" y="3216354"/>
            <a:ext cx="1734622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Moderate importance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5420320" y="3690342"/>
            <a:ext cx="8436531" cy="11430"/>
          </a:xfrm>
          <a:prstGeom prst="roundRect">
            <a:avLst>
              <a:gd name="adj" fmla="val 253835"/>
            </a:avLst>
          </a:prstGeom>
          <a:solidFill>
            <a:srgbClr val="494A4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9"/>
          <p:cNvSpPr/>
          <p:nvPr/>
        </p:nvSpPr>
        <p:spPr>
          <a:xfrm>
            <a:off x="2004536" y="3796546"/>
            <a:ext cx="3982998" cy="1067514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0006" y="4160282"/>
            <a:ext cx="271939" cy="339923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180892" y="3989903"/>
            <a:ext cx="1319927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Wins (15%)</a:t>
            </a:r>
            <a:endParaRPr lang="en-US" sz="1700" dirty="0"/>
          </a:p>
        </p:txBody>
      </p:sp>
      <p:sp>
        <p:nvSpPr>
          <p:cNvPr id="16" name="Text 11"/>
          <p:cNvSpPr/>
          <p:nvPr/>
        </p:nvSpPr>
        <p:spPr>
          <a:xfrm>
            <a:off x="6180892" y="4380547"/>
            <a:ext cx="131992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Strong predictor</a:t>
            </a:r>
            <a:endParaRPr lang="en-US" sz="1500" dirty="0"/>
          </a:p>
        </p:txBody>
      </p:sp>
      <p:sp>
        <p:nvSpPr>
          <p:cNvPr id="17" name="Shape 12"/>
          <p:cNvSpPr/>
          <p:nvPr/>
        </p:nvSpPr>
        <p:spPr>
          <a:xfrm>
            <a:off x="6084213" y="4854535"/>
            <a:ext cx="7772638" cy="11430"/>
          </a:xfrm>
          <a:prstGeom prst="roundRect">
            <a:avLst>
              <a:gd name="adj" fmla="val 253835"/>
            </a:avLst>
          </a:prstGeom>
          <a:solidFill>
            <a:srgbClr val="494A4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3"/>
          <p:cNvSpPr/>
          <p:nvPr/>
        </p:nvSpPr>
        <p:spPr>
          <a:xfrm>
            <a:off x="1340644" y="4960739"/>
            <a:ext cx="5310664" cy="1067514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0006" y="5324475"/>
            <a:ext cx="271939" cy="339923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6844665" y="5154097"/>
            <a:ext cx="2462332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Goal Difference (28%)</a:t>
            </a:r>
            <a:endParaRPr lang="en-US" sz="1700" dirty="0"/>
          </a:p>
        </p:txBody>
      </p:sp>
      <p:sp>
        <p:nvSpPr>
          <p:cNvPr id="21" name="Text 15"/>
          <p:cNvSpPr/>
          <p:nvPr/>
        </p:nvSpPr>
        <p:spPr>
          <a:xfrm>
            <a:off x="6844665" y="5544741"/>
            <a:ext cx="2462332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Critical factor</a:t>
            </a:r>
            <a:endParaRPr lang="en-US" sz="1500" dirty="0"/>
          </a:p>
        </p:txBody>
      </p:sp>
      <p:sp>
        <p:nvSpPr>
          <p:cNvPr id="22" name="Shape 16"/>
          <p:cNvSpPr/>
          <p:nvPr/>
        </p:nvSpPr>
        <p:spPr>
          <a:xfrm>
            <a:off x="6747986" y="6018728"/>
            <a:ext cx="7108865" cy="11430"/>
          </a:xfrm>
          <a:prstGeom prst="roundRect">
            <a:avLst>
              <a:gd name="adj" fmla="val 253835"/>
            </a:avLst>
          </a:prstGeom>
          <a:solidFill>
            <a:srgbClr val="494A4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17"/>
          <p:cNvSpPr/>
          <p:nvPr/>
        </p:nvSpPr>
        <p:spPr>
          <a:xfrm>
            <a:off x="676870" y="6124932"/>
            <a:ext cx="6638330" cy="1067514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0006" y="6488668"/>
            <a:ext cx="271939" cy="339923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7508558" y="6318290"/>
            <a:ext cx="1415415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Points (45%)</a:t>
            </a:r>
            <a:endParaRPr lang="en-US" sz="1700" dirty="0"/>
          </a:p>
        </p:txBody>
      </p:sp>
      <p:sp>
        <p:nvSpPr>
          <p:cNvPr id="26" name="Text 19"/>
          <p:cNvSpPr/>
          <p:nvPr/>
        </p:nvSpPr>
        <p:spPr>
          <a:xfrm>
            <a:off x="7508558" y="6708934"/>
            <a:ext cx="141541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Most important</a:t>
            </a:r>
            <a:endParaRPr lang="en-US" sz="1500" dirty="0"/>
          </a:p>
        </p:txBody>
      </p:sp>
      <p:sp>
        <p:nvSpPr>
          <p:cNvPr id="27" name="Text 20"/>
          <p:cNvSpPr/>
          <p:nvPr/>
        </p:nvSpPr>
        <p:spPr>
          <a:xfrm>
            <a:off x="676870" y="7409974"/>
            <a:ext cx="13276659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Key Insight:</a:t>
            </a:r>
            <a:r>
              <a:rPr lang="en-US" sz="15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Points accumulation is the strongest predictor. Defensive solidity matters as much as attacking prowess.</a:t>
            </a:r>
            <a:endParaRPr lang="en-US" sz="15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12CA1BC-2BFD-4F5C-B8A2-CE47040CF195}"/>
              </a:ext>
            </a:extLst>
          </p:cNvPr>
          <p:cNvSpPr/>
          <p:nvPr/>
        </p:nvSpPr>
        <p:spPr>
          <a:xfrm>
            <a:off x="12681284" y="7664116"/>
            <a:ext cx="1852863" cy="469231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368" y="514231"/>
            <a:ext cx="5381387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Real-World Applications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654368" y="1419344"/>
            <a:ext cx="13321665" cy="1121926"/>
          </a:xfrm>
          <a:prstGeom prst="roundRect">
            <a:avLst>
              <a:gd name="adj" fmla="val 2500"/>
            </a:avLst>
          </a:prstGeom>
          <a:solidFill>
            <a:srgbClr val="111213"/>
          </a:solidFill>
          <a:ln w="22860">
            <a:solidFill>
              <a:srgbClr val="494A4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77228" y="1442204"/>
            <a:ext cx="747951" cy="1076206"/>
          </a:xfrm>
          <a:prstGeom prst="roundRect">
            <a:avLst>
              <a:gd name="adj" fmla="val 82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947" y="1804988"/>
            <a:ext cx="280392" cy="35052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12106" y="1629132"/>
            <a:ext cx="2124908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Sports Analytics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612106" y="2006917"/>
            <a:ext cx="12341066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Team performance evaluation, season forecasting, strategic planning for improvement areas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54368" y="2728198"/>
            <a:ext cx="13321665" cy="1121926"/>
          </a:xfrm>
          <a:prstGeom prst="roundRect">
            <a:avLst>
              <a:gd name="adj" fmla="val 2500"/>
            </a:avLst>
          </a:prstGeom>
          <a:solidFill>
            <a:srgbClr val="111213"/>
          </a:solidFill>
          <a:ln w="22860">
            <a:solidFill>
              <a:srgbClr val="494A4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677228" y="2751058"/>
            <a:ext cx="747951" cy="1076206"/>
          </a:xfrm>
          <a:prstGeom prst="roundRect">
            <a:avLst>
              <a:gd name="adj" fmla="val 82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947" y="3113842"/>
            <a:ext cx="280392" cy="35052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612106" y="2937986"/>
            <a:ext cx="2764988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Betting &amp; Fantasy Sports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1612106" y="3315772"/>
            <a:ext cx="12341066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Odds calculation, fantasy league guidance, risk assessment and probability quantification</a:t>
            </a:r>
            <a:endParaRPr lang="en-US" sz="1450" dirty="0"/>
          </a:p>
        </p:txBody>
      </p:sp>
      <p:sp>
        <p:nvSpPr>
          <p:cNvPr id="13" name="Shape 9"/>
          <p:cNvSpPr/>
          <p:nvPr/>
        </p:nvSpPr>
        <p:spPr>
          <a:xfrm>
            <a:off x="654368" y="4037052"/>
            <a:ext cx="13321665" cy="1121926"/>
          </a:xfrm>
          <a:prstGeom prst="roundRect">
            <a:avLst>
              <a:gd name="adj" fmla="val 2500"/>
            </a:avLst>
          </a:prstGeom>
          <a:solidFill>
            <a:srgbClr val="111213"/>
          </a:solidFill>
          <a:ln w="22860">
            <a:solidFill>
              <a:srgbClr val="494A4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0"/>
          <p:cNvSpPr/>
          <p:nvPr/>
        </p:nvSpPr>
        <p:spPr>
          <a:xfrm>
            <a:off x="677228" y="4059912"/>
            <a:ext cx="747951" cy="1076206"/>
          </a:xfrm>
          <a:prstGeom prst="roundRect">
            <a:avLst>
              <a:gd name="adj" fmla="val 82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947" y="4422696"/>
            <a:ext cx="280392" cy="35052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612106" y="4246840"/>
            <a:ext cx="2443996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Broadcasting &amp; Media</a:t>
            </a:r>
            <a:endParaRPr lang="en-US" sz="1650" dirty="0"/>
          </a:p>
        </p:txBody>
      </p:sp>
      <p:sp>
        <p:nvSpPr>
          <p:cNvPr id="17" name="Text 12"/>
          <p:cNvSpPr/>
          <p:nvPr/>
        </p:nvSpPr>
        <p:spPr>
          <a:xfrm>
            <a:off x="1612106" y="4624626"/>
            <a:ext cx="12341066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Data-driven storylines, interactive prediction tools, historical performance comparisons</a:t>
            </a:r>
            <a:endParaRPr lang="en-US" sz="1450" dirty="0"/>
          </a:p>
        </p:txBody>
      </p:sp>
      <p:sp>
        <p:nvSpPr>
          <p:cNvPr id="18" name="Text 13"/>
          <p:cNvSpPr/>
          <p:nvPr/>
        </p:nvSpPr>
        <p:spPr>
          <a:xfrm>
            <a:off x="654368" y="5439370"/>
            <a:ext cx="2980253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Future Enhancements</a:t>
            </a:r>
            <a:endParaRPr lang="en-US" sz="2000" dirty="0"/>
          </a:p>
        </p:txBody>
      </p:sp>
      <p:sp>
        <p:nvSpPr>
          <p:cNvPr id="19" name="Text 14"/>
          <p:cNvSpPr/>
          <p:nvPr/>
        </p:nvSpPr>
        <p:spPr>
          <a:xfrm>
            <a:off x="654368" y="6225421"/>
            <a:ext cx="2124908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Enrichment</a:t>
            </a:r>
            <a:endParaRPr lang="en-US" sz="1650" dirty="0"/>
          </a:p>
        </p:txBody>
      </p:sp>
      <p:sp>
        <p:nvSpPr>
          <p:cNvPr id="20" name="Text 15"/>
          <p:cNvSpPr/>
          <p:nvPr/>
        </p:nvSpPr>
        <p:spPr>
          <a:xfrm>
            <a:off x="654368" y="6677978"/>
            <a:ext cx="4090392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Player-level statistics</a:t>
            </a:r>
            <a:endParaRPr lang="en-US" sz="1450" dirty="0"/>
          </a:p>
        </p:txBody>
      </p:sp>
      <p:sp>
        <p:nvSpPr>
          <p:cNvPr id="21" name="Text 16"/>
          <p:cNvSpPr/>
          <p:nvPr/>
        </p:nvSpPr>
        <p:spPr>
          <a:xfrm>
            <a:off x="654368" y="7023854"/>
            <a:ext cx="4090392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Match-by-match analysis</a:t>
            </a:r>
            <a:endParaRPr lang="en-US" sz="1450" dirty="0"/>
          </a:p>
        </p:txBody>
      </p:sp>
      <p:sp>
        <p:nvSpPr>
          <p:cNvPr id="22" name="Text 17"/>
          <p:cNvSpPr/>
          <p:nvPr/>
        </p:nvSpPr>
        <p:spPr>
          <a:xfrm>
            <a:off x="654368" y="7369731"/>
            <a:ext cx="4090392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External factors</a:t>
            </a:r>
            <a:endParaRPr lang="en-US" sz="1450" dirty="0"/>
          </a:p>
        </p:txBody>
      </p:sp>
      <p:sp>
        <p:nvSpPr>
          <p:cNvPr id="23" name="Text 18"/>
          <p:cNvSpPr/>
          <p:nvPr/>
        </p:nvSpPr>
        <p:spPr>
          <a:xfrm>
            <a:off x="5208627" y="6225421"/>
            <a:ext cx="2222063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Advanced Modeling</a:t>
            </a:r>
            <a:endParaRPr lang="en-US" sz="1650" dirty="0"/>
          </a:p>
        </p:txBody>
      </p:sp>
      <p:sp>
        <p:nvSpPr>
          <p:cNvPr id="24" name="Text 19"/>
          <p:cNvSpPr/>
          <p:nvPr/>
        </p:nvSpPr>
        <p:spPr>
          <a:xfrm>
            <a:off x="5208627" y="6677978"/>
            <a:ext cx="422814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Time series analysis</a:t>
            </a:r>
            <a:endParaRPr lang="en-US" sz="1450" dirty="0"/>
          </a:p>
        </p:txBody>
      </p:sp>
      <p:sp>
        <p:nvSpPr>
          <p:cNvPr id="25" name="Text 20"/>
          <p:cNvSpPr/>
          <p:nvPr/>
        </p:nvSpPr>
        <p:spPr>
          <a:xfrm>
            <a:off x="5208627" y="7023854"/>
            <a:ext cx="422814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Deep learning networks</a:t>
            </a:r>
            <a:endParaRPr lang="en-US" sz="1450" dirty="0"/>
          </a:p>
        </p:txBody>
      </p:sp>
      <p:sp>
        <p:nvSpPr>
          <p:cNvPr id="26" name="Text 21"/>
          <p:cNvSpPr/>
          <p:nvPr/>
        </p:nvSpPr>
        <p:spPr>
          <a:xfrm>
            <a:off x="5208627" y="7369731"/>
            <a:ext cx="422814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Hybrid ensembles</a:t>
            </a:r>
            <a:endParaRPr lang="en-US" sz="1450" dirty="0"/>
          </a:p>
        </p:txBody>
      </p:sp>
      <p:sp>
        <p:nvSpPr>
          <p:cNvPr id="27" name="Text 22"/>
          <p:cNvSpPr/>
          <p:nvPr/>
        </p:nvSpPr>
        <p:spPr>
          <a:xfrm>
            <a:off x="9900642" y="6225421"/>
            <a:ext cx="2124908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Real-Time Apps</a:t>
            </a:r>
            <a:endParaRPr lang="en-US" sz="1650" dirty="0"/>
          </a:p>
        </p:txBody>
      </p:sp>
      <p:sp>
        <p:nvSpPr>
          <p:cNvPr id="28" name="Text 23"/>
          <p:cNvSpPr/>
          <p:nvPr/>
        </p:nvSpPr>
        <p:spPr>
          <a:xfrm>
            <a:off x="9900642" y="6677978"/>
            <a:ext cx="4090392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Live predictions</a:t>
            </a:r>
            <a:endParaRPr lang="en-US" sz="1450" dirty="0"/>
          </a:p>
        </p:txBody>
      </p:sp>
      <p:sp>
        <p:nvSpPr>
          <p:cNvPr id="29" name="Text 24"/>
          <p:cNvSpPr/>
          <p:nvPr/>
        </p:nvSpPr>
        <p:spPr>
          <a:xfrm>
            <a:off x="9900642" y="7023854"/>
            <a:ext cx="4090392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API development</a:t>
            </a:r>
            <a:endParaRPr lang="en-US" sz="1450" dirty="0"/>
          </a:p>
        </p:txBody>
      </p:sp>
      <p:sp>
        <p:nvSpPr>
          <p:cNvPr id="30" name="Text 25"/>
          <p:cNvSpPr/>
          <p:nvPr/>
        </p:nvSpPr>
        <p:spPr>
          <a:xfrm>
            <a:off x="9900642" y="7369731"/>
            <a:ext cx="4090392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Interactive dashboards</a:t>
            </a:r>
            <a:endParaRPr lang="en-US" sz="145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77A04D7-E691-B586-0650-72DC6DDE68E1}"/>
              </a:ext>
            </a:extLst>
          </p:cNvPr>
          <p:cNvSpPr/>
          <p:nvPr/>
        </p:nvSpPr>
        <p:spPr>
          <a:xfrm>
            <a:off x="12681284" y="7664116"/>
            <a:ext cx="1852863" cy="469231"/>
          </a:xfrm>
          <a:prstGeom prst="rect">
            <a:avLst/>
          </a:prstGeom>
          <a:solidFill>
            <a:srgbClr val="111213"/>
          </a:solidFill>
          <a:ln>
            <a:solidFill>
              <a:srgbClr val="1112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472</Words>
  <Application>Microsoft Office PowerPoint</Application>
  <PresentationFormat>Custom</PresentationFormat>
  <Paragraphs>117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Montserrat Bold</vt:lpstr>
      <vt:lpstr>Source Sans 3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Rishi Khandekar</cp:lastModifiedBy>
  <cp:revision>1</cp:revision>
  <dcterms:created xsi:type="dcterms:W3CDTF">2025-10-08T05:17:05Z</dcterms:created>
  <dcterms:modified xsi:type="dcterms:W3CDTF">2025-10-08T05:55:07Z</dcterms:modified>
</cp:coreProperties>
</file>